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576" r:id="rId2"/>
    <p:sldId id="514" r:id="rId3"/>
    <p:sldId id="515" r:id="rId4"/>
    <p:sldId id="516" r:id="rId5"/>
    <p:sldId id="517" r:id="rId6"/>
    <p:sldId id="518" r:id="rId7"/>
    <p:sldId id="519" r:id="rId8"/>
    <p:sldId id="520" r:id="rId9"/>
    <p:sldId id="521" r:id="rId10"/>
    <p:sldId id="559" r:id="rId11"/>
    <p:sldId id="563" r:id="rId12"/>
    <p:sldId id="569" r:id="rId13"/>
    <p:sldId id="570" r:id="rId14"/>
    <p:sldId id="571" r:id="rId15"/>
    <p:sldId id="567" r:id="rId16"/>
    <p:sldId id="568" r:id="rId17"/>
    <p:sldId id="560" r:id="rId18"/>
    <p:sldId id="522" r:id="rId19"/>
    <p:sldId id="523" r:id="rId20"/>
    <p:sldId id="525" r:id="rId21"/>
    <p:sldId id="562" r:id="rId22"/>
    <p:sldId id="540" r:id="rId23"/>
    <p:sldId id="541" r:id="rId24"/>
    <p:sldId id="542" r:id="rId25"/>
    <p:sldId id="543" r:id="rId26"/>
    <p:sldId id="544" r:id="rId27"/>
    <p:sldId id="545" r:id="rId28"/>
    <p:sldId id="546" r:id="rId29"/>
    <p:sldId id="547" r:id="rId30"/>
    <p:sldId id="548" r:id="rId31"/>
    <p:sldId id="549" r:id="rId32"/>
    <p:sldId id="550" r:id="rId33"/>
    <p:sldId id="553" r:id="rId34"/>
    <p:sldId id="551" r:id="rId35"/>
    <p:sldId id="552" r:id="rId36"/>
    <p:sldId id="313" r:id="rId37"/>
    <p:sldId id="314" r:id="rId38"/>
    <p:sldId id="316" r:id="rId39"/>
    <p:sldId id="526" r:id="rId40"/>
    <p:sldId id="534" r:id="rId41"/>
    <p:sldId id="527" r:id="rId42"/>
    <p:sldId id="311" r:id="rId43"/>
    <p:sldId id="529" r:id="rId44"/>
    <p:sldId id="530" r:id="rId45"/>
    <p:sldId id="533" r:id="rId46"/>
    <p:sldId id="535" r:id="rId47"/>
    <p:sldId id="558" r:id="rId48"/>
    <p:sldId id="554" r:id="rId49"/>
    <p:sldId id="555" r:id="rId50"/>
    <p:sldId id="557" r:id="rId51"/>
    <p:sldId id="537" r:id="rId52"/>
    <p:sldId id="512" r:id="rId53"/>
    <p:sldId id="564" r:id="rId54"/>
    <p:sldId id="565" r:id="rId55"/>
    <p:sldId id="566" r:id="rId56"/>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68"/>
    <p:restoredTop sz="94807"/>
  </p:normalViewPr>
  <p:slideViewPr>
    <p:cSldViewPr>
      <p:cViewPr varScale="1">
        <p:scale>
          <a:sx n="124" d="100"/>
          <a:sy n="124" d="100"/>
        </p:scale>
        <p:origin x="1264" y="17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11/10/21</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11/10/21</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20</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2" y="381000"/>
            <a:ext cx="2669134" cy="1271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grpSp>
        <p:nvGrpSpPr>
          <p:cNvPr id="13" name="Group 12">
            <a:extLst>
              <a:ext uri="{FF2B5EF4-FFF2-40B4-BE49-F238E27FC236}">
                <a16:creationId xmlns:a16="http://schemas.microsoft.com/office/drawing/2014/main" id="{C090313E-A5CC-284C-94B3-6C246CC826F1}"/>
              </a:ext>
            </a:extLst>
          </p:cNvPr>
          <p:cNvGrpSpPr/>
          <p:nvPr/>
        </p:nvGrpSpPr>
        <p:grpSpPr>
          <a:xfrm>
            <a:off x="367863" y="2514601"/>
            <a:ext cx="11104782" cy="3898557"/>
            <a:chOff x="367863" y="2514601"/>
            <a:chExt cx="11104782" cy="3898557"/>
          </a:xfrm>
        </p:grpSpPr>
        <p:pic>
          <p:nvPicPr>
            <p:cNvPr id="14" name="Picture 4" descr="TGI_logo_V_2color_bevel.tiff">
              <a:extLst>
                <a:ext uri="{FF2B5EF4-FFF2-40B4-BE49-F238E27FC236}">
                  <a16:creationId xmlns:a16="http://schemas.microsoft.com/office/drawing/2014/main" id="{EBB6F17B-F948-F145-BE68-323B959B6329}"/>
                </a:ext>
              </a:extLst>
            </p:cNvPr>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8916770" y="3326484"/>
              <a:ext cx="2555875" cy="2219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9931649F-5018-CA41-903B-506783D92755}"/>
                </a:ext>
              </a:extLst>
            </p:cNvPr>
            <p:cNvSpPr/>
            <p:nvPr/>
          </p:nvSpPr>
          <p:spPr>
            <a:xfrm>
              <a:off x="367863" y="2514601"/>
              <a:ext cx="7819697" cy="3898557"/>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grpSp>
      <p:pic>
        <p:nvPicPr>
          <p:cNvPr id="9" name="Picture 8" descr="DataCenter.jpg">
            <a:extLst>
              <a:ext uri="{FF2B5EF4-FFF2-40B4-BE49-F238E27FC236}">
                <a16:creationId xmlns:a16="http://schemas.microsoft.com/office/drawing/2014/main" id="{B300C01F-F7F1-9842-AE0C-9E4CE8C64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4256" y="2556096"/>
            <a:ext cx="5737848" cy="3825232"/>
          </a:xfrm>
          <a:prstGeom prst="rect">
            <a:avLst/>
          </a:prstGeom>
        </p:spPr>
      </p:pic>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Arpad </a:t>
            </a:r>
            <a:r>
              <a:rPr lang="en-US" sz="1800" dirty="0" err="1">
                <a:latin typeface="Calibri"/>
                <a:cs typeface="Calibri"/>
              </a:rPr>
              <a:t>Danos</a:t>
            </a:r>
            <a:r>
              <a:rPr lang="en-US" sz="1800" dirty="0">
                <a:latin typeface="Calibri"/>
                <a:cs typeface="Calibri"/>
              </a:rPr>
              <a:t>, Harriet </a:t>
            </a:r>
            <a:r>
              <a:rPr lang="en-US" sz="1800" dirty="0" err="1">
                <a:latin typeface="Calibri"/>
                <a:cs typeface="Calibri"/>
              </a:rPr>
              <a:t>Dashnow</a:t>
            </a:r>
            <a:r>
              <a:rPr lang="en-US" sz="1800" dirty="0">
                <a:latin typeface="Calibri"/>
                <a:cs typeface="Calibri"/>
              </a:rPr>
              <a:t>, Felicia Gomez, Sharon </a:t>
            </a:r>
            <a:r>
              <a:rPr lang="en-US" sz="1800" dirty="0" err="1">
                <a:latin typeface="Calibri"/>
                <a:cs typeface="Calibri"/>
              </a:rPr>
              <a:t>Freshour</a:t>
            </a:r>
            <a:r>
              <a:rPr lang="en-US" sz="1800" dirty="0">
                <a:latin typeface="Calibri"/>
                <a:cs typeface="Calibri"/>
              </a:rPr>
              <a:t>, Obi Griffith, </a:t>
            </a:r>
          </a:p>
          <a:p>
            <a:pPr>
              <a:defRPr/>
            </a:pPr>
            <a:r>
              <a:rPr lang="en-US" sz="1800" dirty="0">
                <a:latin typeface="Calibri"/>
                <a:cs typeface="Calibri"/>
              </a:rPr>
              <a:t>Malachi Griffith, Jason </a:t>
            </a:r>
            <a:r>
              <a:rPr lang="en-US" sz="1800" dirty="0" err="1">
                <a:latin typeface="Calibri"/>
                <a:cs typeface="Calibri"/>
              </a:rPr>
              <a:t>Kunisaki</a:t>
            </a:r>
            <a:r>
              <a:rPr lang="en-US" sz="1800" dirty="0">
                <a:latin typeface="Calibri"/>
                <a:cs typeface="Calibri"/>
              </a:rPr>
              <a:t>, Chris Miller, Jonathan </a:t>
            </a:r>
            <a:r>
              <a:rPr lang="en-US" sz="1800" dirty="0" err="1">
                <a:latin typeface="Calibri"/>
                <a:cs typeface="Calibri"/>
              </a:rPr>
              <a:t>Preall</a:t>
            </a:r>
            <a:r>
              <a:rPr lang="en-US" sz="1800" dirty="0">
                <a:latin typeface="Calibri"/>
                <a:cs typeface="Calibri"/>
              </a:rPr>
              <a:t>, Aaron Quinlan</a:t>
            </a:r>
          </a:p>
          <a:p>
            <a:pPr>
              <a:defRPr/>
            </a:pPr>
            <a:r>
              <a:rPr lang="en-US" sz="1800">
                <a:ln w="1270">
                  <a:solidFill>
                    <a:schemeClr val="tx1">
                      <a:alpha val="38000"/>
                    </a:schemeClr>
                  </a:solidFill>
                </a:ln>
                <a:latin typeface="Calibri"/>
                <a:cs typeface="Calibri"/>
              </a:rPr>
              <a:t>Advanced Sequencing Technologies &amp; Bioinformatics Analysis </a:t>
            </a:r>
            <a:r>
              <a:rPr lang="en-US" sz="1600">
                <a:ln w="1270">
                  <a:solidFill>
                    <a:schemeClr val="tx1">
                      <a:alpha val="38000"/>
                    </a:schemeClr>
                  </a:solidFill>
                </a:ln>
                <a:latin typeface="Calibri"/>
                <a:cs typeface="Calibri"/>
              </a:rPr>
              <a:t>November 11-19, 2021</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3069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2265736" y="620688"/>
            <a:ext cx="7286648" cy="4465166"/>
          </a:xfrm>
        </p:spPr>
      </p:pic>
      <p:sp>
        <p:nvSpPr>
          <p:cNvPr id="5" name="TextBox 4"/>
          <p:cNvSpPr txBox="1"/>
          <p:nvPr/>
        </p:nvSpPr>
        <p:spPr>
          <a:xfrm>
            <a:off x="1775424" y="5085187"/>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675C6015-7362-DA4D-ADDF-2E4F64CC4F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8044" y="1600200"/>
            <a:ext cx="8475912"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3647728" y="38610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554416" y="2564907"/>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9120336"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4548336" y="3645024"/>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0B26434-333F-8841-A1BC-E6641F0F8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314" y="1600200"/>
            <a:ext cx="9521371" cy="4724400"/>
          </a:xfrm>
        </p:spPr>
      </p:pic>
      <p:sp>
        <p:nvSpPr>
          <p:cNvPr id="2" name="Title 1"/>
          <p:cNvSpPr>
            <a:spLocks noGrp="1"/>
          </p:cNvSpPr>
          <p:nvPr>
            <p:ph type="title"/>
          </p:nvPr>
        </p:nvSpPr>
        <p:spPr/>
        <p:txBody>
          <a:bodyPr/>
          <a:lstStyle/>
          <a:p>
            <a:r>
              <a:rPr lang="en-US" dirty="0"/>
              <a:t>Launch a new Instance</a:t>
            </a:r>
          </a:p>
        </p:txBody>
      </p:sp>
      <p:cxnSp>
        <p:nvCxnSpPr>
          <p:cNvPr id="5" name="Straight Arrow Connector 4"/>
          <p:cNvCxnSpPr/>
          <p:nvPr/>
        </p:nvCxnSpPr>
        <p:spPr>
          <a:xfrm flipH="1">
            <a:off x="4871864"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D7CFE-0CA5-5049-8C46-6C3A1643D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268" y="1848154"/>
            <a:ext cx="9480376" cy="4317150"/>
          </a:xfrm>
          <a:prstGeom prst="rect">
            <a:avLst/>
          </a:prstGeom>
        </p:spPr>
      </p:pic>
      <p:sp>
        <p:nvSpPr>
          <p:cNvPr id="2" name="Title 1"/>
          <p:cNvSpPr>
            <a:spLocks noGrp="1"/>
          </p:cNvSpPr>
          <p:nvPr>
            <p:ph type="title"/>
          </p:nvPr>
        </p:nvSpPr>
        <p:spPr/>
        <p:txBody>
          <a:bodyPr/>
          <a:lstStyle/>
          <a:p>
            <a:r>
              <a:rPr lang="en-US" dirty="0"/>
              <a:t>Choose an AMI – Find the CSHL SEQTEC 2020 AMI in the My AMIs</a:t>
            </a:r>
          </a:p>
        </p:txBody>
      </p:sp>
      <p:cxnSp>
        <p:nvCxnSpPr>
          <p:cNvPr id="7" name="Straight Arrow Connector 6"/>
          <p:cNvCxnSpPr/>
          <p:nvPr/>
        </p:nvCxnSpPr>
        <p:spPr>
          <a:xfrm flipH="1">
            <a:off x="2063552" y="40050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0344472" y="4653136"/>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98F4F8D-C668-204A-999C-8C50F3B965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278" y="1600200"/>
            <a:ext cx="9499444"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739214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048328" y="5922182"/>
            <a:ext cx="1728192" cy="3151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90681D2-6E30-D34F-827B-1DB19D387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314" y="1600200"/>
            <a:ext cx="9521371" cy="4724400"/>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5663952"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9696399" y="5949280"/>
            <a:ext cx="1160285"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0CF7B1-0355-B245-99D3-CDEA3C306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776" y="1484784"/>
            <a:ext cx="9600728" cy="470165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055440" y="3501008"/>
            <a:ext cx="9505056" cy="57606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624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0B9F9F5-E01A-6440-87DF-AF0B0A5E6C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704" y="1600200"/>
            <a:ext cx="9624591" cy="4724400"/>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5447928" y="369902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563" y="4347101"/>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9120336" y="5987706"/>
            <a:ext cx="1656184"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1CE038A-E5E3-E74F-8D6A-EBDF2C6869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367" y="1600200"/>
            <a:ext cx="961726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375920" y="32849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782419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696400" y="6032174"/>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592A95AA-2A97-2F4B-BD44-ED098DE90D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8005" y="1600200"/>
            <a:ext cx="9455990" cy="4724400"/>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10272464" y="6068638"/>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487488" y="2420888"/>
            <a:ext cx="9325732" cy="115212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655840"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9048328" y="49411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750F899-6929-A74B-85B7-9CF8ACD2AE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0189" y="1600200"/>
            <a:ext cx="9391621" cy="4724400"/>
          </a:xfrm>
        </p:spPr>
      </p:pic>
      <p:sp>
        <p:nvSpPr>
          <p:cNvPr id="2" name="Title 1"/>
          <p:cNvSpPr>
            <a:spLocks noGrp="1"/>
          </p:cNvSpPr>
          <p:nvPr>
            <p:ph type="title"/>
          </p:nvPr>
        </p:nvSpPr>
        <p:spPr/>
        <p:txBody>
          <a:bodyPr/>
          <a:lstStyle/>
          <a:p>
            <a:r>
              <a:rPr lang="en-US" dirty="0"/>
              <a:t>Choose an existing key pair: ”cshl_2020_student" and then Launch.</a:t>
            </a:r>
          </a:p>
        </p:txBody>
      </p:sp>
      <p:cxnSp>
        <p:nvCxnSpPr>
          <p:cNvPr id="5" name="Straight Arrow Connector 4"/>
          <p:cNvCxnSpPr/>
          <p:nvPr/>
        </p:nvCxnSpPr>
        <p:spPr>
          <a:xfrm flipH="1">
            <a:off x="6960096" y="45091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168008"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392144"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702082" y="5360073"/>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9480379"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480672-9FBE-7847-9CCA-7C2C73DB7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042" y="1600200"/>
            <a:ext cx="10301916"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4943872" y="32849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248128" y="1916832"/>
            <a:ext cx="792088"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7176120" y="50131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6" name="Content Placeholder 5">
            <a:extLst>
              <a:ext uri="{FF2B5EF4-FFF2-40B4-BE49-F238E27FC236}">
                <a16:creationId xmlns:a16="http://schemas.microsoft.com/office/drawing/2014/main" id="{0EB8CA5D-ECB9-F34F-97D5-7977700F5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380" y="1600200"/>
            <a:ext cx="11495240" cy="4724400"/>
          </a:xfrm>
        </p:spPr>
      </p:pic>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415178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cshl_2020_student.pem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cshl_2020_student.pem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cshl_2020_student.pem</a:t>
            </a:r>
          </a:p>
          <a:p>
            <a:pPr>
              <a:buClrTx/>
              <a:buFontTx/>
              <a:buNone/>
              <a:defRPr/>
            </a:pPr>
            <a:r>
              <a:rPr lang="en-CA" dirty="0" err="1"/>
              <a:t>ssh</a:t>
            </a:r>
            <a:r>
              <a:rPr lang="en-CA" dirty="0"/>
              <a:t> -</a:t>
            </a:r>
            <a:r>
              <a:rPr lang="en-CA" dirty="0" err="1"/>
              <a:t>i</a:t>
            </a:r>
            <a:r>
              <a:rPr lang="en-CA" dirty="0"/>
              <a:t> cshl_2020_student.pem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31"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7266C8E-DB13-604B-8BB7-AAC73E9150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48" y="1600200"/>
            <a:ext cx="10269503" cy="4724400"/>
          </a:xfr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4727848" y="393305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503712"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775520" y="23488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559496"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1EB980DD-4B3A-CE42-9DCA-C009CB3299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109" y="1600200"/>
            <a:ext cx="10307781" cy="4724400"/>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6168008"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3575720"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847528" y="23488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63150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2">
            <a:extLst>
              <a:ext uri="{FF2B5EF4-FFF2-40B4-BE49-F238E27FC236}">
                <a16:creationId xmlns:a16="http://schemas.microsoft.com/office/drawing/2014/main" id="{5762AD72-5029-4945-9974-65CF7A162E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042" y="1600200"/>
            <a:ext cx="10301916" cy="4724400"/>
          </a:xfrm>
        </p:spPr>
      </p:pic>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cxnSp>
        <p:nvCxnSpPr>
          <p:cNvPr id="6" name="Straight Arrow Connector 5"/>
          <p:cNvCxnSpPr/>
          <p:nvPr/>
        </p:nvCxnSpPr>
        <p:spPr>
          <a:xfrm flipH="1">
            <a:off x="79682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176120" y="50131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22 regions: (US East (</a:t>
            </a:r>
            <a:r>
              <a:rPr lang="en-US" sz="2400" dirty="0" err="1"/>
              <a:t>N.Virginia</a:t>
            </a:r>
            <a:r>
              <a:rPr lang="en-US" sz="2400" dirty="0"/>
              <a:t>), US East (Ohio), US West (Oregon), US West (N. California), GovCloud (US-West), GovCloud (US-East), Canada (Montreal), EU (Ireland), EU (Frankfurt), EU (London), EU (Paris), EU (Milan), EU (Stockholm), Middle East (Bahrain), Asia Pacific (Singapore), Asia Pacific (Sydney), Asia Pacific (Seoul), Asia Pacific (Tokyo), Asia Pacific (Mumbai), Asia Pacific (Hong Kong), Asia Pacific (Beijing),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07" y="3356992"/>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4076700"/>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11963</TotalTime>
  <Words>2683</Words>
  <Application>Microsoft Macintosh PowerPoint</Application>
  <PresentationFormat>Widescreen</PresentationFormat>
  <Paragraphs>259</Paragraphs>
  <Slides>55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ＭＳ Ｐゴシック</vt:lpstr>
      <vt:lpstr>ヒラギノ角ゴ ProN W3</vt: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Launch a new Instance</vt:lpstr>
      <vt:lpstr>Choose an AMI – Find the CSHL SEQTEC 2020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”cshl_2020_student"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749</cp:revision>
  <cp:lastPrinted>2018-11-09T14:29:24Z</cp:lastPrinted>
  <dcterms:created xsi:type="dcterms:W3CDTF">2011-11-14T19:50:16Z</dcterms:created>
  <dcterms:modified xsi:type="dcterms:W3CDTF">2021-11-10T19:53:41Z</dcterms:modified>
</cp:coreProperties>
</file>